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32" r:id="rId10"/>
    <p:sldId id="333" r:id="rId11"/>
    <p:sldId id="335" r:id="rId12"/>
    <p:sldId id="322" r:id="rId13"/>
    <p:sldId id="320" r:id="rId14"/>
    <p:sldId id="326" r:id="rId15"/>
    <p:sldId id="323" r:id="rId16"/>
    <p:sldId id="331" r:id="rId17"/>
    <p:sldId id="336" r:id="rId18"/>
    <p:sldId id="330" r:id="rId19"/>
  </p:sldIdLst>
  <p:sldSz cx="9144000" cy="6858000" type="screen4x3"/>
  <p:notesSz cx="9144000" cy="6858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B0600000101010101" charset="-127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32"/>
            <p14:sldId id="333"/>
            <p14:sldId id="335"/>
            <p14:sldId id="322"/>
            <p14:sldId id="320"/>
            <p14:sldId id="326"/>
            <p14:sldId id="323"/>
            <p14:sldId id="331"/>
            <p14:sldId id="33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  <p:cmAuthor id="2" name="Windows 사용자" initials="W사" lastIdx="12" clrIdx="1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511" autoAdjust="0"/>
  </p:normalViewPr>
  <p:slideViewPr>
    <p:cSldViewPr>
      <p:cViewPr>
        <p:scale>
          <a:sx n="60" d="100"/>
          <a:sy n="60" d="100"/>
        </p:scale>
        <p:origin x="1242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1:39:30.787" idx="7">
    <p:pos x="10" y="10"/>
    <p:text>- 강남과 강북지역의 공동주택단지 생활환경 비교 평가 연구
- 스타벅스 효과가 인근 표준지공시지가에 미치는 영향에 대한 연구 
-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1:57:28.385" idx="8">
    <p:pos x="10" y="10"/>
    <p:text>pop_avg와 cafe_cd 간에 유의미한 상관관계가 있을 거라 생각했는데 저희의 생각과 달리 유의미한 상관관계가 없었습니다.</p:text>
    <p:extLst>
      <p:ext uri="{C676402C-5697-4E1C-873F-D02D1690AC5C}">
        <p15:threadingInfo xmlns:p15="http://schemas.microsoft.com/office/powerpoint/2012/main" timeZoneBias="-540"/>
      </p:ext>
    </p:extLst>
  </p:cm>
  <p:cm authorId="2" dt="2021-07-19T22:03:01.032" idx="10">
    <p:pos x="10" y="202"/>
    <p:text>cafe와 sizetrade 
땅값이 비싼 곳과 고가형 카페가 상관관계가 있다.</p:text>
    <p:extLst>
      <p:ext uri="{C676402C-5697-4E1C-873F-D02D1690AC5C}">
        <p15:threadingInfo xmlns:p15="http://schemas.microsoft.com/office/powerpoint/2012/main" timeZoneBias="-540">
          <p15:parentCm authorId="2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2:05:47.645" idx="11">
    <p:pos x="10" y="10"/>
    <p:text>g3는 유동인구와 상관없이 카페가 많다.</p:text>
    <p:extLst>
      <p:ext uri="{C676402C-5697-4E1C-873F-D02D1690AC5C}">
        <p15:threadingInfo xmlns:p15="http://schemas.microsoft.com/office/powerpoint/2012/main" timeZoneBias="-540"/>
      </p:ext>
    </p:extLst>
  </p:cm>
  <p:cm authorId="2" dt="2021-07-19T22:09:02.137" idx="12">
    <p:pos x="10" y="106"/>
    <p:text>G3에 비해 D4가 상대적으로 유동인구와 카페의 개수간에 상관관계가 다르다.
D4는 유동인구가 많을 수록 카페가 많고 
G3는 유동인구가 많은 것과 카페의 개수가 상관이 없다.</p:text>
    <p:extLst>
      <p:ext uri="{C676402C-5697-4E1C-873F-D02D1690AC5C}">
        <p15:threadingInfo xmlns:p15="http://schemas.microsoft.com/office/powerpoint/2012/main" timeZoneBias="-540">
          <p15:parentCm authorId="2" idx="11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0:07:34.174" idx="1">
    <p:pos x="5220" y="2471"/>
    <p:text>정부에 아파트 값의 불균형함에 대한 자료와 함께</p:text>
    <p:extLst>
      <p:ext uri="{C676402C-5697-4E1C-873F-D02D1690AC5C}">
        <p15:threadingInfo xmlns:p15="http://schemas.microsoft.com/office/powerpoint/2012/main" timeZoneBias="-540"/>
      </p:ext>
    </p:extLst>
  </p:cm>
  <p:cm authorId="2" dt="2021-07-19T20:12:19.461" idx="2">
    <p:pos x="5220" y="2567"/>
    <p:text>저희는 앞의 데이터를 통해 지역 간에 고가형 카페의 개수가 약 10배의 차이가 나는 것을 확인하였습니다. 이를 통해 G3, 강남3구에서 소비여력이 더 많은 것을 추측할 수 있으며 또한 생활편의시설이 잘 갖추어진 것을 볼 수 있었습니다. 이를 통해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2" dt="2021-07-19T20:15:37.266" idx="3">
    <p:pos x="5220" y="2663"/>
    <p:text>이를 통해 서울시 내의 지역간 경제적 불균형 뿐만 아니라 문화공간이자 생활편의시설인 카페의 차이로 삶의 질적 불균형 또한 나타다고 있음을 확인할 수 있었다.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2" dt="2021-07-19T20:18:38.730" idx="4">
    <p:pos x="5220" y="2759"/>
    <p:text>이를 통해 서울시 내의 삶의 질적, 물리적 불균형의 해소를 위해 """동북4구 내"""에 공동 편의시설인 도서관, 공원 등을 제공할 것을 제안할 수 있다.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2" dt="2021-07-19T20:35:39.861" idx="5">
    <p:pos x="5220" y="2855"/>
    <p:text>생활 사설편의시설(카페_돈o) / 생활 공동편의시설(도서관, 공원_돈x) 돈을 내는 편의시설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  <p:cm authorId="2" dt="2021-07-19T20:40:42.816" idx="6">
    <p:pos x="5220" y="2951"/>
    <p:text>부의 불균형 해소는 아니지만, 두 지역간의 차이 생활편의시설 차이- """삶의 질적""" 연관, 해결 위해 유사한 생활편의시설을 제공하여 삶의 질적 불균형을 해소할 수 있을 거라고 생각한다.</p:text>
    <p:extLst>
      <p:ext uri="{C676402C-5697-4E1C-873F-D02D1690AC5C}">
        <p15:threadingInfo xmlns:p15="http://schemas.microsoft.com/office/powerpoint/2012/main" timeZoneBias="-540">
          <p15:parentCm authorId="2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문과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향기 발표를 맡은 강주영입니다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r>
              <a:rPr lang="ko-KR" altLang="en-US" sz="1200" kern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라는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 프로젝트를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4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지금 앞에서는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함께 데이터를 돌렸었는데 </a:t>
            </a:r>
            <a:r>
              <a:rPr lang="ko-KR" altLang="en-US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이번에는 한 걸음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더 나아가서</a:t>
            </a:r>
            <a:r>
              <a:rPr lang="ko-KR" altLang="en-US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각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지역별로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피쳐들의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상관관계를 살펴 보겠습니다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참고로 이 데이터는 앞의 데이터에서 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rfe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통해 추출된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데이터를 돌리게 돼서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각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피쳐당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데이터가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60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여개로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0.5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이상의 상관계수를 높은 상관관계가 있다고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보면서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SNS, </a:t>
            </a:r>
            <a:r>
              <a:rPr lang="en-US" altLang="ko-KR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seaborn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의 회귀분석그래프와 함께 보면서 관계를 분석 해보겠습니다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먼저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구의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경우에는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카페의 개수와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개수의 상관계수가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0.34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낮은 양의 상관관계를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갖고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있으며</a:t>
            </a: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각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전략별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160m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내의 버스정류장 개수는 해당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전략별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개수와만 높은 상관관계를 가지며 </a:t>
            </a: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관련 없는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전략별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카페와는 상관관계가 낮은 것을 볼 수 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즉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근처 버스정류장의 개수만 상관관계가 높고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카페의 개수와는 상관관계가 적은 것을 볼 수 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통해서 저희가 추론한 내용은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땅 값이 비싼 강남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대로변일 수록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카페들이 자리를 잡고 있고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카페들이 그 안쪽에 위치해서 서로간의 관계가 적은 것이 아닐까 추론하였습니다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반면에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카페의 개수와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개수의 상관계수가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0.79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높은 양의 상관관계를 갖는 것을 볼 수 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그리고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와는 다르게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개수와 저가형 카페 근처의 버스정류장과도 높은 상관관계를 보이는 것을 볼 수 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카페도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근처의 버스정류장과 높은 상관관계를 보이는 것을 확인할 수 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 동북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구의 경우에는 땅값이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 비해 저렴하여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카페와 저가형 카페가 모두 자리를 잡을 수 있는 것이 아닐까 추론하였으며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또한 대중교통을 통한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접근성이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높은 곳에 카페가 밀집하는 구조로 추론하였습니다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+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도서관 사진 </a:t>
            </a: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이렇게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앞에서부터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~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차이와 관계들을 살펴 보았습니다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통해서 기대할 수 있는 효과는 카페 가격 정책 별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입점을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어떻게 하는 것이 좋을지 제안할 수 있으며 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카페 형태의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존재함을 확인하면서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42570" indent="-1714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pc="-65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입점할 경우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 주변의 상권을 분석해서 들어가고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“””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소비여력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”””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있는 곳에 들어갈 거라고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추측하여 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 </a:t>
            </a:r>
            <a:r>
              <a:rPr lang="ko-KR" altLang="en-US" spc="-65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의 약 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10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배의 차이가 있는 것 자체가 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에서의 소비여력이 크다는 것을 반증한다고 볼 수 있다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즉 서울시 내의 부의 불균형을 </a:t>
            </a:r>
            <a:r>
              <a:rPr lang="ko-KR" altLang="en-US" spc="-65" baseline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카페를 통해 추측할 수 있다</a:t>
            </a:r>
            <a:r>
              <a:rPr lang="en-US" altLang="ko-KR" spc="-65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242570" indent="-1714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수의 불균형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… 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G3 -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수의 차이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=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돈 많은 지역 카페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카페 역할 확장  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별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카페현황의 차이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marR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358775" algn="l"/>
              </a:tabLst>
              <a:defRPr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균형 잡힌 발전을 보는 요소로 볼 수 있음</a:t>
            </a: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63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 smtClean="0"/>
              <a:t>연구모형에 영향을 미칠 수 있는 </a:t>
            </a:r>
            <a:r>
              <a:rPr lang="ko-KR" altLang="en-US" dirty="0" err="1" smtClean="0"/>
              <a:t>여러가지</a:t>
            </a:r>
            <a:r>
              <a:rPr lang="ko-KR" altLang="en-US" dirty="0" smtClean="0"/>
              <a:t> 요소들을 고려하지 못 하였으며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연구 모형을 다른 지역에 확장하여 적용하지 못한 점이 아쉬웠습니다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dirty="0" smtClean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 smtClean="0"/>
              <a:t>또한 유동인구에서 송파구의 놀 거리가 밀집되어 있다는 이질적 특성을 고려하지 못하여 유동인구를 잘 활용하지 못한 점이 아쉬웠습니다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indent="-1714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baseline="0" dirty="0" smtClean="0"/>
              <a:t>저희 조의 공통적인 후기이며 느낀 점은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데이터를 갖고 프로젝트를 돌리는 것이 처음이다 보니깐 미숙한 부분이 많았으나 팀원들의 열정과 화합을 통해 프로젝트에 재미있게 참여하여 상관관계와 기대효과 등 결과를 이끌어 낼 수 있었습니다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7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발표는 전반적인 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및 분석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기대효과와 후기 순으로 진행하겠습니다</a:t>
            </a:r>
            <a:r>
              <a:rPr lang="en-US" altLang="ko-KR" sz="18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5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8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r>
              <a:rPr lang="ko-KR" altLang="en-US" sz="1800" kern="1200" spc="15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이라는 </a:t>
            </a:r>
            <a:r>
              <a:rPr lang="ko-KR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유현준 교수님의 신문 사설에서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돈 많으면 스타벅스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부자와 가난한 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공간 있을 가능성 낮아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글을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저가형 카페와 스타벅스나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폴바셋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고가형 카페를 통해 지역 간 불균형이 존재하는지 확인해볼 수 있지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않을까라는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생각을 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실제로 서울시 집값도 자치구 별로 격차가 컸으며</a:t>
            </a:r>
            <a:r>
              <a:rPr lang="en-US" altLang="ko-KR" dirty="0"/>
              <a:t>, </a:t>
            </a:r>
            <a:r>
              <a:rPr lang="ko-KR" altLang="en-US" dirty="0"/>
              <a:t>카페와 같은 생활편의시설로 지역 간 불균형을 판단할 수 있다는 연구를 보고 관련한 주제로 프로젝트를 진행하게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데이터 범위를 서울시 중에서도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불균형을 확실하게 보여줄 수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선정하기 위해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송파가 속한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성북구가 속한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 배경은 기존의 스타벅스 효과의 서울시 공시지가에 대한 영향에 대한 연구에서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성북으로 선정해서 보았으며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도시재생활성화계획 자치구에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해당하여 선정하게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수집 및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아파트 매매가격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상권정보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지하철 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버스 정류장 정보를 수집하였으며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데이터를 통하여 각각 면적당 거래금액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카페와 지하철역 간의 거리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반경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160M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버스정류ㅜ장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개수라는 파생변수를 생성하였습니다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데이터를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하기 위하여 전반적으로 이상치 및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 별 평균치를 계산하였습니다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고가형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저가형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엔코딩함으로써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고가에 해당하는 항목을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899920" lvl="4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앞서 말씀드린 데이터 </a:t>
            </a:r>
            <a:r>
              <a:rPr lang="en-US" altLang="ko-KR" dirty="0"/>
              <a:t>features</a:t>
            </a:r>
            <a:r>
              <a:rPr lang="ko-KR" altLang="en-US" dirty="0"/>
              <a:t>를 추출하여 위와 같은 데이터 모델을 만들었습니다</a:t>
            </a:r>
            <a:r>
              <a:rPr lang="en-US" altLang="ko-KR" dirty="0"/>
              <a:t>.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두 가지의 </a:t>
            </a:r>
            <a:r>
              <a:rPr lang="en-US" altLang="ko-KR" dirty="0"/>
              <a:t>target </a:t>
            </a:r>
            <a:r>
              <a:rPr lang="ko-KR" altLang="en-US" dirty="0"/>
              <a:t>변수를 설정하여 분석하였는데요</a:t>
            </a:r>
            <a:r>
              <a:rPr lang="en-US" altLang="ko-KR" dirty="0"/>
              <a:t>, 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한번은 저가형 및 고가형 카페로</a:t>
            </a:r>
            <a:r>
              <a:rPr lang="en-US" altLang="ko-KR" dirty="0"/>
              <a:t>, </a:t>
            </a:r>
            <a:r>
              <a:rPr lang="ko-KR" altLang="en-US" dirty="0"/>
              <a:t>다른 한번은 구로 설정하여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와 타겟 변수의 상관관계에 차이가 있는지 보고자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선정한 자치구 간 저가형 및 고가형 카페 분포를 보기 위하여 여러가지 형태의 그래프로 표현하였습니다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랫쪽이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보라색에 가까울수록 카페 점포수가 많은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고가형 카페의 경우에는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구가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정도 많이 있어 차이가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컸지만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저가형 카페의 개수는 두 지역 간 비슷한 수치를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데이터를 기반으로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word cloud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서울시 카페 중 역시 스타벅스가 제일 많으며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위치는 대부분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위치해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것을 발견할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 smtClean="0"/>
              <a:t>지금까지</a:t>
            </a:r>
            <a:r>
              <a:rPr lang="ko-KR" altLang="en-US" baseline="0" dirty="0" smtClean="0"/>
              <a:t> 서울시 내 카페를 통해 불균형을 탐구하기 위하여 사용한 데이터와 시각적인 자료로 문을 열었는데요</a:t>
            </a:r>
            <a:r>
              <a:rPr lang="en-US" altLang="ko-KR" baseline="0" dirty="0" smtClean="0"/>
              <a:t>,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지금부</a:t>
            </a:r>
            <a:r>
              <a:rPr lang="ko-KR" altLang="en-US" dirty="0" smtClean="0"/>
              <a:t>터는 데이터의 </a:t>
            </a:r>
            <a:r>
              <a:rPr lang="en-US" altLang="ko-KR" dirty="0" smtClean="0"/>
              <a:t>correlation </a:t>
            </a:r>
            <a:r>
              <a:rPr lang="ko-KR" altLang="en-US" dirty="0" smtClean="0"/>
              <a:t>상관계수들을 통해 조금 더 구체적으로 비교해보도록 하겠습니다</a:t>
            </a:r>
            <a:r>
              <a:rPr lang="en-US" altLang="ko-KR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지금 보시는 상관관계 표의 특징을 먼저 말씀 드리면 </a:t>
            </a: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개의 </a:t>
            </a:r>
            <a:r>
              <a:rPr lang="ko-KR" altLang="en-US" baseline="0" dirty="0" err="1" smtClean="0"/>
              <a:t>피쳐를</a:t>
            </a:r>
            <a:r>
              <a:rPr lang="ko-KR" altLang="en-US" baseline="0" dirty="0" smtClean="0"/>
              <a:t> 사용하였고요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자치구 </a:t>
            </a:r>
            <a:r>
              <a:rPr lang="en-US" altLang="ko-KR" baseline="0" dirty="0" smtClean="0"/>
              <a:t>D4, G3</a:t>
            </a:r>
            <a:r>
              <a:rPr lang="ko-KR" altLang="en-US" baseline="0" dirty="0" smtClean="0"/>
              <a:t>와 카페전략 저가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고가 모두를 포함하여 </a:t>
            </a:r>
            <a:r>
              <a:rPr lang="en-US" altLang="ko-KR" baseline="0" dirty="0" smtClean="0"/>
              <a:t>1200</a:t>
            </a:r>
            <a:r>
              <a:rPr lang="ko-KR" altLang="en-US" baseline="0" dirty="0" smtClean="0"/>
              <a:t>개 이상의 많은 데이터를 기반으로 상관관계를 돌렸는데요</a:t>
            </a:r>
            <a:r>
              <a:rPr lang="en-US" altLang="ko-KR" baseline="0" dirty="0" smtClean="0"/>
              <a:t>,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이렇게 많은 데이터를 기준으로 돌릴 경우 상관계수가 </a:t>
            </a:r>
            <a:r>
              <a:rPr lang="en-US" altLang="ko-KR" baseline="0" dirty="0" smtClean="0"/>
              <a:t>0.35</a:t>
            </a:r>
            <a:r>
              <a:rPr lang="ko-KR" altLang="en-US" baseline="0" dirty="0" smtClean="0"/>
              <a:t>이상도 충분히 상관관계를 보여줄 수 있다</a:t>
            </a:r>
            <a:r>
              <a:rPr lang="en-US" altLang="ko-KR" baseline="0" dirty="0" smtClean="0"/>
              <a:t>..</a:t>
            </a:r>
            <a:r>
              <a:rPr lang="ko-KR" altLang="en-US" baseline="0" dirty="0" smtClean="0"/>
              <a:t>라고 강사님께서 피드백을 해주셔서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0.35 </a:t>
            </a:r>
            <a:r>
              <a:rPr lang="ko-KR" altLang="en-US" baseline="0" dirty="0" smtClean="0"/>
              <a:t>이상의 유의미한 상관관계를 다 체크해보았습니다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dirty="0" smtClean="0"/>
              <a:t>1. </a:t>
            </a:r>
            <a:r>
              <a:rPr lang="ko-KR" altLang="en-US" dirty="0" smtClean="0"/>
              <a:t>데이터 분석에 앞서서 프로젝트의 개요</a:t>
            </a:r>
            <a:r>
              <a:rPr lang="ko-KR" altLang="en-US" baseline="0" dirty="0" smtClean="0"/>
              <a:t> 배경에서도 잠시 보여드렸던 서울시 지역별 집값의 차이에 대한 기사인데요</a:t>
            </a:r>
            <a:r>
              <a:rPr lang="en-US" altLang="ko-KR" baseline="0" dirty="0" smtClean="0"/>
              <a:t>,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여기서는 위도와 아파트 면적당 거래금액의 상관관계를 통해 봐보겠습니다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둘 간의 상관계수는 </a:t>
            </a:r>
            <a:r>
              <a:rPr lang="en-US" altLang="ko-KR" baseline="0" dirty="0" smtClean="0"/>
              <a:t>-0.699(</a:t>
            </a:r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-0.70)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위도와 아파트 면적당 거래금액이 높은 음의 상관관계를 나타내고 있음을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위도가 낮아짐에 따라 아파트의 면적당 거래금액이 높아지고 반대로 위도가 높아짐에 따라 아파트의 면적당 거래금액이 낮아짐을</a:t>
            </a: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위도에 따른 </a:t>
            </a:r>
            <a:r>
              <a:rPr lang="en-US" altLang="ko-KR" baseline="0" dirty="0" smtClean="0"/>
              <a:t>“””</a:t>
            </a:r>
            <a:r>
              <a:rPr lang="ko-KR" altLang="en-US" dirty="0" smtClean="0">
                <a:solidFill>
                  <a:srgbClr val="FF0000"/>
                </a:solidFill>
              </a:rPr>
              <a:t>아파트 집 값의</a:t>
            </a:r>
            <a:r>
              <a:rPr lang="en-US" altLang="ko-KR" dirty="0" smtClean="0">
                <a:solidFill>
                  <a:srgbClr val="FF0000"/>
                </a:solidFill>
              </a:rPr>
              <a:t>”””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baseline="0" dirty="0" smtClean="0"/>
              <a:t>불균형을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이어서 이 위도에 따라 카페의 전략 유형도 다른 것을</a:t>
            </a:r>
            <a:r>
              <a:rPr lang="en-US" altLang="ko-KR" baseline="0" dirty="0" smtClean="0"/>
              <a:t>, ..</a:t>
            </a:r>
            <a:r>
              <a:rPr lang="ko-KR" altLang="en-US" baseline="0" dirty="0" smtClean="0"/>
              <a:t> 둘 간의 상관계수</a:t>
            </a:r>
            <a:r>
              <a:rPr lang="en-US" altLang="ko-KR" baseline="0" dirty="0" smtClean="0"/>
              <a:t>, -0.35</a:t>
            </a:r>
            <a:r>
              <a:rPr lang="ko-KR" altLang="en-US" baseline="0" dirty="0" smtClean="0"/>
              <a:t>를 통해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풀어 얘기를 하면 위도가 높아질 수록 카페의 코드는 낮아지는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저가형 카페가 많아지는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것과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 위도가 낮아질 수록 카페의 코드는 높아지는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고가형</a:t>
            </a:r>
            <a:r>
              <a:rPr lang="ko-KR" altLang="en-US" baseline="0" dirty="0" smtClean="0"/>
              <a:t> 카페가 많아지는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음의 상관관계를 볼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구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와의 관계를 통해서도 알 수 있습니다</a:t>
            </a:r>
            <a:r>
              <a:rPr lang="en-US" altLang="ko-KR" baseline="0" dirty="0" smtClean="0"/>
              <a:t>. G3</a:t>
            </a:r>
            <a:r>
              <a:rPr lang="ko-KR" altLang="en-US" baseline="0" dirty="0" smtClean="0"/>
              <a:t>로 갈 수로고 </a:t>
            </a:r>
            <a:r>
              <a:rPr lang="ko-KR" altLang="en-US" baseline="0" dirty="0" err="1" smtClean="0"/>
              <a:t>고가형</a:t>
            </a:r>
            <a:r>
              <a:rPr lang="ko-KR" altLang="en-US" baseline="0" dirty="0" smtClean="0"/>
              <a:t> 카페로</a:t>
            </a:r>
            <a:r>
              <a:rPr lang="en-US" altLang="ko-KR" baseline="0" dirty="0" smtClean="0"/>
              <a:t>, D4</a:t>
            </a:r>
            <a:r>
              <a:rPr lang="ko-KR" altLang="en-US" baseline="0" dirty="0" smtClean="0"/>
              <a:t>로 갈수록 저가형 카페로 양의 상관관계를 보이는 것을 통해 지역의 위치에 따른 카페의 전략이 차이가 나는 것을 알 수 있었습니다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299720" indent="-228600">
              <a:lnSpc>
                <a:spcPct val="100000"/>
              </a:lnSpc>
              <a:buFont typeface="Wingdings"/>
              <a:buAutoNum type="arabicPeriod"/>
              <a:tabLst>
                <a:tab pos="358775" algn="l"/>
              </a:tabLst>
            </a:pPr>
            <a:r>
              <a:rPr lang="ko-KR" altLang="en-US" baseline="0" dirty="0" smtClean="0"/>
              <a:t>그리고 저희가 알고 싶었던 내용인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카페의 유형을 통해 지역의 불균형을 알 수 있을지에 대한 부분도 확인해 보았는데요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저희 자료에서 지역의 불균형을 나타내는 지표로 사용하는 아파트의 면적당 거래 금액과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카페의 코드를 비교했을 때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아쉽게도 직접적으로 상관계수가 </a:t>
            </a:r>
            <a:r>
              <a:rPr lang="en-US" altLang="ko-KR" baseline="0" dirty="0" smtClean="0"/>
              <a:t>0.28</a:t>
            </a:r>
            <a:r>
              <a:rPr lang="ko-KR" altLang="en-US" baseline="0" dirty="0" smtClean="0"/>
              <a:t>로 높게 나오지는 않았습니다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comments" Target="../comments/commen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1372" y="5955505"/>
            <a:ext cx="185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058463" y="1138373"/>
            <a:ext cx="367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E326DA7-BB6A-4758-ADAF-6098D8A28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17" y="1973215"/>
            <a:ext cx="4324350" cy="150495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DCFE9F8A-D0F6-43A1-B9E7-7462989F726D}"/>
              </a:ext>
            </a:extLst>
          </p:cNvPr>
          <p:cNvGrpSpPr/>
          <p:nvPr/>
        </p:nvGrpSpPr>
        <p:grpSpPr>
          <a:xfrm>
            <a:off x="4107117" y="1540774"/>
            <a:ext cx="4609043" cy="4192979"/>
            <a:chOff x="4107117" y="1540774"/>
            <a:chExt cx="4609043" cy="419297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1E2BAFB-17B6-454E-B97B-680EB8A85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4160" y="4427770"/>
              <a:ext cx="4268104" cy="130598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4FFB6C5-96A5-4841-97C1-15B2A46B7FAD}"/>
                </a:ext>
              </a:extLst>
            </p:cNvPr>
            <p:cNvSpPr txBox="1"/>
            <p:nvPr/>
          </p:nvSpPr>
          <p:spPr>
            <a:xfrm>
              <a:off x="4107117" y="154077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&lt;G3&gt;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62A21CC-5020-4A37-A940-94A46736BCF5}"/>
                </a:ext>
              </a:extLst>
            </p:cNvPr>
            <p:cNvSpPr txBox="1"/>
            <p:nvPr/>
          </p:nvSpPr>
          <p:spPr>
            <a:xfrm>
              <a:off x="4144160" y="40584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&lt;D4&gt;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5B7DFEB-1803-4E31-A6C2-8552DAB93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1585467"/>
            <a:ext cx="3163661" cy="26574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7523DE6-F77D-4636-B12A-5B06A2F5E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7483" y="4134490"/>
            <a:ext cx="3081178" cy="255932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-4503016" y="2619023"/>
            <a:ext cx="4134358" cy="3398827"/>
            <a:chOff x="-4503016" y="2619023"/>
            <a:chExt cx="4134358" cy="3398827"/>
          </a:xfrm>
        </p:grpSpPr>
        <p:grpSp>
          <p:nvGrpSpPr>
            <p:cNvPr id="19" name="그룹 18"/>
            <p:cNvGrpSpPr/>
            <p:nvPr/>
          </p:nvGrpSpPr>
          <p:grpSpPr>
            <a:xfrm>
              <a:off x="-4503016" y="2619023"/>
              <a:ext cx="4134358" cy="3398827"/>
              <a:chOff x="1524000" y="1776412"/>
              <a:chExt cx="5553075" cy="4781550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xmlns="" id="{C6A461A0-04DC-47C5-8238-2F4700D26F88}"/>
                  </a:ext>
                </a:extLst>
              </p:cNvPr>
              <p:cNvGrpSpPr/>
              <p:nvPr/>
            </p:nvGrpSpPr>
            <p:grpSpPr>
              <a:xfrm>
                <a:off x="1524000" y="1776412"/>
                <a:ext cx="5553075" cy="4781550"/>
                <a:chOff x="1676400" y="1981200"/>
                <a:chExt cx="5553075" cy="4781550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xmlns="" id="{59766C78-2027-45E6-8BF6-3AE92A9276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6400" y="1981200"/>
                  <a:ext cx="5553075" cy="4781550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D1C8237C-4615-45C9-A3EA-ACEEFD535055}"/>
                    </a:ext>
                  </a:extLst>
                </p:cNvPr>
                <p:cNvSpPr txBox="1"/>
                <p:nvPr/>
              </p:nvSpPr>
              <p:spPr>
                <a:xfrm>
                  <a:off x="3429000" y="5141025"/>
                  <a:ext cx="533400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D4</a:t>
                  </a:r>
                  <a:endPara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3400DF87-AFCF-467D-B35F-A7F7DDBFBA9E}"/>
                    </a:ext>
                  </a:extLst>
                </p:cNvPr>
                <p:cNvSpPr txBox="1"/>
                <p:nvPr/>
              </p:nvSpPr>
              <p:spPr>
                <a:xfrm>
                  <a:off x="5791200" y="5139787"/>
                  <a:ext cx="533400" cy="2923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G3</a:t>
                  </a:r>
                  <a:endPara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xmlns="" id="{AF959754-7395-493D-9CB6-CEED86D4ADD2}"/>
                    </a:ext>
                  </a:extLst>
                </p:cNvPr>
                <p:cNvSpPr txBox="1"/>
                <p:nvPr/>
              </p:nvSpPr>
              <p:spPr>
                <a:xfrm>
                  <a:off x="3124200" y="2338388"/>
                  <a:ext cx="1994828" cy="395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저가형 카페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7B3B28D3-FAF3-4F69-A394-AD0E1F1C8323}"/>
                    </a:ext>
                  </a:extLst>
                </p:cNvPr>
                <p:cNvSpPr txBox="1"/>
                <p:nvPr/>
              </p:nvSpPr>
              <p:spPr>
                <a:xfrm>
                  <a:off x="3124200" y="2545463"/>
                  <a:ext cx="1714851" cy="395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고가형 카페</a:t>
                  </a:r>
                </a:p>
              </p:txBody>
            </p:sp>
          </p:grpSp>
          <p:grpSp>
            <p:nvGrpSpPr>
              <p:cNvPr id="21" name="그룹 20"/>
              <p:cNvGrpSpPr/>
              <p:nvPr/>
            </p:nvGrpSpPr>
            <p:grpSpPr>
              <a:xfrm>
                <a:off x="2804060" y="2191681"/>
                <a:ext cx="3825340" cy="2636632"/>
                <a:chOff x="2804060" y="2191681"/>
                <a:chExt cx="3825340" cy="2636632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2804060" y="4535925"/>
                  <a:ext cx="6858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65</a:t>
                  </a:r>
                  <a:endParaRPr lang="ko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733800" y="4446046"/>
                  <a:ext cx="566777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94</a:t>
                  </a:r>
                  <a:endParaRPr lang="ko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105400" y="4535925"/>
                  <a:ext cx="6858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72</a:t>
                  </a:r>
                  <a:endParaRPr lang="ko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5943600" y="2191681"/>
                  <a:ext cx="685800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rPr>
                    <a:t>990</a:t>
                  </a:r>
                  <a:endParaRPr lang="ko-KR" altLang="en-US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3124200" y="3962400"/>
                  <a:ext cx="495300" cy="4095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3E85CB85-36DF-4A06-92C7-518BDCD0DE0C}"/>
                </a:ext>
              </a:extLst>
            </p:cNvPr>
            <p:cNvSpPr/>
            <p:nvPr/>
          </p:nvSpPr>
          <p:spPr>
            <a:xfrm>
              <a:off x="-2970151" y="3424863"/>
              <a:ext cx="106656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X10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C1F33440-093D-4173-B7C5-E135582B8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682513" y="2914205"/>
              <a:ext cx="1261515" cy="15893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55FB06EE-4479-4CA4-9D82-DA615F199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23" y="4986712"/>
            <a:ext cx="2750974" cy="153103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7CB5A618-4F4F-4D24-8D3D-D15706913D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806" y="3123325"/>
            <a:ext cx="2788691" cy="15894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F2EB164-F629-4C98-BF36-E228683087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875" y="1305831"/>
            <a:ext cx="2786622" cy="153082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2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400" y="1143000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447798" y="2897488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71800" y="2219354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 생활 편의시설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삶의 질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정도를 확인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" y="4191103"/>
            <a:ext cx="3265134" cy="21264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1" b="31800"/>
          <a:stretch/>
        </p:blipFill>
        <p:spPr>
          <a:xfrm>
            <a:off x="6404939" y="4267200"/>
            <a:ext cx="2571750" cy="19049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186" y="4267200"/>
            <a:ext cx="2964721" cy="16411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581400" y="4298732"/>
            <a:ext cx="2057400" cy="22860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73020" y="4830288"/>
            <a:ext cx="708580" cy="243579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363185" y="5388221"/>
            <a:ext cx="2964721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00359" y="5677255"/>
            <a:ext cx="1673509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97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반영하지 못한 요인들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b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 위치를 결정하는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불균형을 야기할 수 있는 다른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요소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연구의 </a:t>
            </a:r>
            <a:r>
              <a:rPr lang="ko-KR" altLang="en-US" spc="5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확장성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필요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]</a:t>
            </a: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만의 비교를 통해 지역 간의 불균형을 분석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528320" lvl="1" latinLnBrk="0">
              <a:spcBef>
                <a:spcPts val="650"/>
              </a:spcBef>
              <a:tabLst>
                <a:tab pos="358775" algn="l"/>
              </a:tabLst>
              <a:defRPr/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     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확인이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필요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endParaRPr lang="en-US" altLang="ko-KR" spc="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지역특성 고려 필요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유동인구에서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송파구의 이질적 특성을 고려하지 못함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서초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오피스 밀집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 거리 밀집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놀이동산과 야구장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올림픽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공원 등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xmlns="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xmlns="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48200" y="1662530"/>
            <a:ext cx="426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논문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이재원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이우종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(2007).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자치구간 지역불균형 특성분석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42(5),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81-94</a:t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조미정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임영진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&amp;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이명훈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(2016).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강남과 강북지역의 공동주택단지 생활환경 비교 평가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Journal of Korea Planning Association-</a:t>
            </a:r>
            <a:r>
              <a:rPr lang="en-US" altLang="ko-KR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Vol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51(2), 31-53.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김호진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(2020). The Impact of Starbucks on Adjacent Assessed Land Price-The Case of Four Northeast Districts of Seoul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(Doctoral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dissertation,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서울대학교 대학원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).</a:t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신상영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김민희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목정훈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(2006).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서울숲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조성이 주택가격에  미치는 영향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14p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보고서 및 도서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창동*상계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도시재생활성화계획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도시경제기반형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 2017,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2p, 6p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GIS United (2014),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공공정책을 위한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빅데이터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전략지도 성공하는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지자체를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위한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GIS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분석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 err="1" smtClean="0">
                <a:latin typeface="배달의민족 주아" panose="020B0600000101010101" charset="-127"/>
                <a:ea typeface="배달의민족 주아" panose="020B0600000101010101" charset="-127"/>
              </a:rPr>
              <a:t>더숲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신문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사라지는 서민주택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…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25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개구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모두 아파트 평균값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6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억 넘었다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[#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서울커피맵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]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커피공화국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‥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카페 점 찍으면 서울지도가 뜬다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" y="1662529"/>
            <a:ext cx="42672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면적당 거래 금액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http://rtdown.molit.go.kr/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국토교통부의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실거래가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공개시스템</a:t>
            </a: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우리마을가게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상권분석서비스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상권배후지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추정유동인구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</a:p>
          <a:p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-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행정구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별 유동인구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https://www.data.go.kr/data/15076417/fileData.do</a:t>
            </a:r>
          </a:p>
          <a:p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공공데이터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포털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노선별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지하철역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지하철 역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http://data.seoul.go.kr/dataList/OA-15442/S/1/datasetView.do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버스정류소 위치정보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버스 정류장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http://data.seoul.go.kr/dataList/OA-15067/S/1/datasetView.do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도시교통실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보행친화기획관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교통정보과에서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제공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xmlns="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xmlns="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439CD1-B4C4-4650-AEC3-485C9AE1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0" y="3527682"/>
            <a:ext cx="1857634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25DE01C-3DD7-4DF7-AAB4-D078556FA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6" y="1449154"/>
            <a:ext cx="1781424" cy="1428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C6916C8-E8DF-4EFA-A29B-F7DF9F3D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2232665" cy="107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A4B8EFB-906C-406D-B5D7-62B7FFEDC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1" y="1744965"/>
            <a:ext cx="1297977" cy="1506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0A6E236-0972-4D9A-BBCE-8706CB89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46" y="2550500"/>
            <a:ext cx="2676899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D5B3A9F-65DD-495B-BDFE-F69046DD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45" y="2579381"/>
            <a:ext cx="2667372" cy="68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6FDA51C-77A7-45B6-8763-D1F70E6A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67" y="4757325"/>
            <a:ext cx="2362200" cy="115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6B1C9FE-FDC8-4026-B26E-3A3CC714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8" y="4699421"/>
            <a:ext cx="2362199" cy="1431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CDB503B-B293-48D2-805C-B7CFCF0CD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98" y="3457571"/>
            <a:ext cx="2527116" cy="1431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t="12268" b="8090"/>
          <a:stretch/>
        </p:blipFill>
        <p:spPr>
          <a:xfrm>
            <a:off x="6426797" y="3538567"/>
            <a:ext cx="2509904" cy="744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569" y="5071223"/>
            <a:ext cx="1589847" cy="1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98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91A47D-A380-4648-A7E0-DCE344B34040}"/>
              </a:ext>
            </a:extLst>
          </p:cNvPr>
          <p:cNvSpPr txBox="1"/>
          <p:nvPr/>
        </p:nvSpPr>
        <p:spPr>
          <a:xfrm>
            <a:off x="2514600" y="30480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endParaRPr lang="en-US" altLang="ko-K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397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유현준 교수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공원과 스타벅스의 차이 중 발췌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endParaRPr lang="en-US" altLang="ko-KR" sz="16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서울시 자치구 간 부의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82" y="4312760"/>
            <a:ext cx="4467648" cy="2170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302E3FA-4BD8-400A-9A03-522B883A285A}"/>
              </a:ext>
            </a:extLst>
          </p:cNvPr>
          <p:cNvGrpSpPr/>
          <p:nvPr/>
        </p:nvGrpSpPr>
        <p:grpSpPr>
          <a:xfrm>
            <a:off x="467360" y="4194907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47096"/>
              <a:ext cx="2904088" cy="201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xmlns="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xmlns="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803F3D07-5B4E-4759-83CF-1675FE417B53}"/>
              </a:ext>
            </a:extLst>
          </p:cNvPr>
          <p:cNvSpPr/>
          <p:nvPr/>
        </p:nvSpPr>
        <p:spPr>
          <a:xfrm>
            <a:off x="545431" y="2486777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D43E6F26-568B-4C3A-833E-CD36C8EAB22A}"/>
              </a:ext>
            </a:extLst>
          </p:cNvPr>
          <p:cNvSpPr/>
          <p:nvPr/>
        </p:nvSpPr>
        <p:spPr>
          <a:xfrm>
            <a:off x="6553200" y="2538334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3E1F50-66AE-494D-8E96-C72933C42B87}"/>
              </a:ext>
            </a:extLst>
          </p:cNvPr>
          <p:cNvSpPr txBox="1"/>
          <p:nvPr/>
        </p:nvSpPr>
        <p:spPr>
          <a:xfrm>
            <a:off x="838200" y="2029577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86600C-0E80-47D1-9F6E-A038901CB0D5}"/>
              </a:ext>
            </a:extLst>
          </p:cNvPr>
          <p:cNvSpPr txBox="1"/>
          <p:nvPr/>
        </p:nvSpPr>
        <p:spPr>
          <a:xfrm>
            <a:off x="6220394" y="4994505"/>
            <a:ext cx="34033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183592F9-D8D0-44AD-816A-1D22777A9B10}"/>
              </a:ext>
            </a:extLst>
          </p:cNvPr>
          <p:cNvSpPr/>
          <p:nvPr/>
        </p:nvSpPr>
        <p:spPr>
          <a:xfrm>
            <a:off x="5524169" y="3443806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5AB4084B-BB0C-4871-A188-CB09417B1F7B}"/>
              </a:ext>
            </a:extLst>
          </p:cNvPr>
          <p:cNvSpPr/>
          <p:nvPr/>
        </p:nvSpPr>
        <p:spPr>
          <a:xfrm>
            <a:off x="6590969" y="3969197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E85CB85-36DF-4A06-92C7-518BDCD0DE0C}"/>
              </a:ext>
            </a:extLst>
          </p:cNvPr>
          <p:cNvSpPr/>
          <p:nvPr/>
        </p:nvSpPr>
        <p:spPr>
          <a:xfrm>
            <a:off x="2046707" y="4646013"/>
            <a:ext cx="10665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X10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1F33440-093D-4173-B7C5-E135582B8405}"/>
              </a:ext>
            </a:extLst>
          </p:cNvPr>
          <p:cNvCxnSpPr>
            <a:cxnSpLocks/>
          </p:cNvCxnSpPr>
          <p:nvPr/>
        </p:nvCxnSpPr>
        <p:spPr>
          <a:xfrm flipV="1">
            <a:off x="2334345" y="4135355"/>
            <a:ext cx="1261515" cy="1589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3865825"/>
            <a:ext cx="3581400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면적 당 거래금액의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카페 전략의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    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쪽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4678487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  <a:endParaRPr lang="en-US" altLang="ko-KR" sz="1200" kern="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4BAF08-7FC6-4CF9-A5DA-5CED938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01322" y="3085431"/>
            <a:ext cx="3953448" cy="3186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A379F2-22C7-495F-9412-A7A9277ECCDF}"/>
              </a:ext>
            </a:extLst>
          </p:cNvPr>
          <p:cNvSpPr txBox="1"/>
          <p:nvPr/>
        </p:nvSpPr>
        <p:spPr>
          <a:xfrm>
            <a:off x="-5001322" y="61722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화살표: 위쪽 1">
            <a:extLst>
              <a:ext uri="{FF2B5EF4-FFF2-40B4-BE49-F238E27FC236}">
                <a16:creationId xmlns:a16="http://schemas.microsoft.com/office/drawing/2014/main" xmlns="" id="{CAB59884-2BEC-4863-AF97-312AA5F5EB60}"/>
              </a:ext>
            </a:extLst>
          </p:cNvPr>
          <p:cNvSpPr/>
          <p:nvPr/>
        </p:nvSpPr>
        <p:spPr>
          <a:xfrm>
            <a:off x="8243602" y="4353394"/>
            <a:ext cx="76200" cy="152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D7B6B486-AE3A-4066-907F-97A8B53949CF}"/>
              </a:ext>
            </a:extLst>
          </p:cNvPr>
          <p:cNvSpPr/>
          <p:nvPr/>
        </p:nvSpPr>
        <p:spPr>
          <a:xfrm>
            <a:off x="5858069" y="4353394"/>
            <a:ext cx="45719" cy="1508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98" y="3439146"/>
            <a:ext cx="3852964" cy="31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2500</TotalTime>
  <Words>1809</Words>
  <Application>Microsoft Office PowerPoint</Application>
  <PresentationFormat>화면 슬라이드 쇼(4:3)</PresentationFormat>
  <Paragraphs>370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Arial</vt:lpstr>
      <vt:lpstr>배달의민족 주아</vt:lpstr>
      <vt:lpstr>Helvetica</vt:lpstr>
      <vt:lpstr>맑은 고딕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Windows 사용자</cp:lastModifiedBy>
  <cp:revision>406</cp:revision>
  <dcterms:created xsi:type="dcterms:W3CDTF">2021-07-15T02:23:28Z</dcterms:created>
  <dcterms:modified xsi:type="dcterms:W3CDTF">2021-07-19T13:24:04Z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